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96" r:id="rId3"/>
    <p:sldId id="308" r:id="rId4"/>
    <p:sldId id="300" r:id="rId5"/>
    <p:sldId id="301" r:id="rId6"/>
    <p:sldId id="304" r:id="rId7"/>
  </p:sldIdLst>
  <p:sldSz cx="9144000" cy="5143500" type="screen16x9"/>
  <p:notesSz cx="6858000" cy="9144000"/>
  <p:embeddedFontLst>
    <p:embeddedFont>
      <p:font typeface="Raleway" pitchFamily="2" charset="0"/>
      <p:regular r:id="rId9"/>
      <p:bold r:id="rId10"/>
      <p:italic r:id="rId11"/>
      <p:boldItalic r:id="rId12"/>
    </p:embeddedFont>
    <p:embeddedFont>
      <p:font typeface="Sorts Mill Goudy" panose="020B0604020202020204" charset="0"/>
      <p:regular r:id="rId13"/>
      <p: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6DFBE-EE22-46AB-852C-BC9940E3D144}">
  <a:tblStyle styleId="{A6D6DFBE-EE22-46AB-852C-BC9940E3D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f4568a55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f4568a55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072475" y="1204125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072475" y="3529875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-11443" y="-17376"/>
            <a:ext cx="9155454" cy="5178252"/>
            <a:chOff x="-11443" y="23"/>
            <a:chExt cx="9155454" cy="5178252"/>
          </a:xfrm>
        </p:grpSpPr>
        <p:grpSp>
          <p:nvGrpSpPr>
            <p:cNvPr id="24" name="Google Shape;24;p3"/>
            <p:cNvGrpSpPr/>
            <p:nvPr/>
          </p:nvGrpSpPr>
          <p:grpSpPr>
            <a:xfrm flipH="1">
              <a:off x="8476090" y="23"/>
              <a:ext cx="667922" cy="667921"/>
              <a:chOff x="3781425" y="2401887"/>
              <a:chExt cx="322263" cy="322262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 flipH="1">
              <a:off x="-11443" y="4510354"/>
              <a:ext cx="667922" cy="667921"/>
              <a:chOff x="3781425" y="2401887"/>
              <a:chExt cx="322263" cy="322262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752900" y="2251813"/>
            <a:ext cx="5638200" cy="8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93950" y="1282513"/>
            <a:ext cx="1556100" cy="96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52900" y="3109638"/>
            <a:ext cx="56382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88" name="Google Shape;88;p8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89" name="Google Shape;89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8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93" name="Google Shape;93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 flipH="1">
            <a:off x="164669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0" name="Google Shape;110;p10"/>
          <p:cNvGrpSpPr/>
          <p:nvPr/>
        </p:nvGrpSpPr>
        <p:grpSpPr>
          <a:xfrm flipH="1"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1" name="Google Shape;111;p10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12" name="Google Shape;112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2" name="Google Shape;122;p11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123" name="Google Shape;123;p11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11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127" name="Google Shape;127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6" name="Google Shape;286;p2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287" name="Google Shape;287;p2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288" name="Google Shape;288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2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292" name="Google Shape;292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7" name="Google Shape;297;p23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298" name="Google Shape;298;p23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23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302" name="Google Shape;302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  <p:sldLayoutId id="2147483658" r:id="rId6"/>
    <p:sldLayoutId id="2147483668" r:id="rId7"/>
    <p:sldLayoutId id="214748366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ctrTitle"/>
          </p:nvPr>
        </p:nvSpPr>
        <p:spPr>
          <a:xfrm>
            <a:off x="348151" y="1385348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Acquisition system with an Android application</a:t>
            </a:r>
            <a:endParaRPr dirty="0"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1"/>
          </p:nvPr>
        </p:nvSpPr>
        <p:spPr>
          <a:xfrm>
            <a:off x="554471" y="4061495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Maxime Wissocq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 tutor: Romuald Jolivot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6" name="Google Shape;316;p27"/>
          <p:cNvGrpSpPr/>
          <p:nvPr/>
        </p:nvGrpSpPr>
        <p:grpSpPr>
          <a:xfrm>
            <a:off x="7480480" y="3669096"/>
            <a:ext cx="367220" cy="356202"/>
            <a:chOff x="7486218" y="2813433"/>
            <a:chExt cx="367220" cy="356202"/>
          </a:xfrm>
        </p:grpSpPr>
        <p:sp>
          <p:nvSpPr>
            <p:cNvPr id="317" name="Google Shape;317;p27"/>
            <p:cNvSpPr/>
            <p:nvPr/>
          </p:nvSpPr>
          <p:spPr>
            <a:xfrm>
              <a:off x="7486218" y="2813433"/>
              <a:ext cx="190954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486218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662483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662483" y="2813433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7"/>
          <p:cNvGrpSpPr/>
          <p:nvPr/>
        </p:nvGrpSpPr>
        <p:grpSpPr>
          <a:xfrm>
            <a:off x="6929662" y="1928640"/>
            <a:ext cx="1468883" cy="1457866"/>
            <a:chOff x="2519362" y="2143125"/>
            <a:chExt cx="635000" cy="630238"/>
          </a:xfrm>
        </p:grpSpPr>
        <p:sp>
          <p:nvSpPr>
            <p:cNvPr id="322" name="Google Shape;322;p27"/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27"/>
          <p:cNvGrpSpPr/>
          <p:nvPr/>
        </p:nvGrpSpPr>
        <p:grpSpPr>
          <a:xfrm>
            <a:off x="7480480" y="1289871"/>
            <a:ext cx="367220" cy="356203"/>
            <a:chOff x="7486218" y="2813433"/>
            <a:chExt cx="367220" cy="356203"/>
          </a:xfrm>
        </p:grpSpPr>
        <p:sp>
          <p:nvSpPr>
            <p:cNvPr id="331" name="Google Shape;331;p27"/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age 1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BA40AC37-85A0-6F09-FAD4-42E35F31E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97" y="555943"/>
            <a:ext cx="2346965" cy="731521"/>
          </a:xfrm>
          <a:prstGeom prst="rect">
            <a:avLst/>
          </a:prstGeom>
        </p:spPr>
      </p:pic>
      <p:pic>
        <p:nvPicPr>
          <p:cNvPr id="3" name="Image 2" descr="Une image contenant Police, blanc, graphisme, capture d’écran&#10;&#10;Description générée automatiquement">
            <a:extLst>
              <a:ext uri="{FF2B5EF4-FFF2-40B4-BE49-F238E27FC236}">
                <a16:creationId xmlns:a16="http://schemas.microsoft.com/office/drawing/2014/main" id="{4E301010-A320-1ED7-C269-9BF3A8ADE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6"/>
          <a:stretch/>
        </p:blipFill>
        <p:spPr>
          <a:xfrm>
            <a:off x="6306996" y="4051606"/>
            <a:ext cx="2346966" cy="539663"/>
          </a:xfrm>
          <a:prstGeom prst="rect">
            <a:avLst/>
          </a:prstGeom>
        </p:spPr>
      </p:pic>
      <p:sp>
        <p:nvSpPr>
          <p:cNvPr id="4" name="Google Shape;315;p27">
            <a:extLst>
              <a:ext uri="{FF2B5EF4-FFF2-40B4-BE49-F238E27FC236}">
                <a16:creationId xmlns:a16="http://schemas.microsoft.com/office/drawing/2014/main" id="{C56C353E-2697-FFB2-8A30-6B746B540426}"/>
              </a:ext>
            </a:extLst>
          </p:cNvPr>
          <p:cNvSpPr txBox="1">
            <a:spLocks/>
          </p:cNvSpPr>
          <p:nvPr/>
        </p:nvSpPr>
        <p:spPr>
          <a:xfrm>
            <a:off x="512287" y="3520321"/>
            <a:ext cx="5065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18/07/2024</a:t>
            </a:r>
          </a:p>
        </p:txBody>
      </p:sp>
      <p:sp>
        <p:nvSpPr>
          <p:cNvPr id="6" name="Google Shape;315;p27">
            <a:extLst>
              <a:ext uri="{FF2B5EF4-FFF2-40B4-BE49-F238E27FC236}">
                <a16:creationId xmlns:a16="http://schemas.microsoft.com/office/drawing/2014/main" id="{7F091FB3-15FB-AD63-0F37-80D5F9D55263}"/>
              </a:ext>
            </a:extLst>
          </p:cNvPr>
          <p:cNvSpPr txBox="1">
            <a:spLocks/>
          </p:cNvSpPr>
          <p:nvPr/>
        </p:nvSpPr>
        <p:spPr>
          <a:xfrm>
            <a:off x="8191693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6D7A2-2035-FCCE-3BA6-EA87A0A9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1024443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#1: Image acquisition</a:t>
            </a:r>
          </a:p>
        </p:txBody>
      </p:sp>
      <p:pic>
        <p:nvPicPr>
          <p:cNvPr id="6" name="Image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D91014C-766D-53B1-D348-B1B7C75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24" y="1798756"/>
            <a:ext cx="1536787" cy="273206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456CCB0-CFBB-FD12-A841-E1AB9EB0C866}"/>
              </a:ext>
            </a:extLst>
          </p:cNvPr>
          <p:cNvCxnSpPr/>
          <p:nvPr/>
        </p:nvCxnSpPr>
        <p:spPr>
          <a:xfrm>
            <a:off x="3017344" y="4364832"/>
            <a:ext cx="84296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137F690-B622-93F2-6927-CE57306096E7}"/>
              </a:ext>
            </a:extLst>
          </p:cNvPr>
          <p:cNvCxnSpPr>
            <a:cxnSpLocks/>
          </p:cNvCxnSpPr>
          <p:nvPr/>
        </p:nvCxnSpPr>
        <p:spPr>
          <a:xfrm flipH="1">
            <a:off x="5200650" y="4364832"/>
            <a:ext cx="700088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F49FB1E1-7B33-31B1-87EF-CABB6F976E49}"/>
              </a:ext>
            </a:extLst>
          </p:cNvPr>
          <p:cNvSpPr txBox="1">
            <a:spLocks/>
          </p:cNvSpPr>
          <p:nvPr/>
        </p:nvSpPr>
        <p:spPr>
          <a:xfrm>
            <a:off x="1437994" y="4282144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Takes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(s) by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clicking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" name="Google Shape;380;p31">
            <a:extLst>
              <a:ext uri="{FF2B5EF4-FFF2-40B4-BE49-F238E27FC236}">
                <a16:creationId xmlns:a16="http://schemas.microsoft.com/office/drawing/2014/main" id="{4CBDEBBE-8B59-D9BA-750D-7236468EFDA9}"/>
              </a:ext>
            </a:extLst>
          </p:cNvPr>
          <p:cNvSpPr txBox="1">
            <a:spLocks/>
          </p:cNvSpPr>
          <p:nvPr/>
        </p:nvSpPr>
        <p:spPr>
          <a:xfrm>
            <a:off x="6003432" y="434812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Set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number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of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and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between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(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timelapse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)</a:t>
            </a:r>
          </a:p>
        </p:txBody>
      </p:sp>
      <p:pic>
        <p:nvPicPr>
          <p:cNvPr id="4" name="Image 3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DC9FBBBE-E6A5-D21C-42D7-CC850FFB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34" y="1434543"/>
            <a:ext cx="1183384" cy="2103794"/>
          </a:xfrm>
          <a:prstGeom prst="rect">
            <a:avLst/>
          </a:prstGeom>
        </p:spPr>
      </p:pic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F2411B9E-F23B-803A-6B61-FDC9F6E0C7FB}"/>
              </a:ext>
            </a:extLst>
          </p:cNvPr>
          <p:cNvSpPr txBox="1">
            <a:spLocks/>
          </p:cNvSpPr>
          <p:nvPr/>
        </p:nvSpPr>
        <p:spPr>
          <a:xfrm>
            <a:off x="8427381" y="4780383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74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9" y="994713"/>
            <a:ext cx="6527501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r>
              <a:rPr lang="fr-FR" sz="4000" dirty="0"/>
              <a:t> 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256812" y="1862534"/>
            <a:ext cx="1888200" cy="4547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050328" y="2001200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Thresholding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623043" y="2256144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After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removal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of high value pixels</a:t>
            </a:r>
          </a:p>
        </p:txBody>
      </p:sp>
      <p:sp>
        <p:nvSpPr>
          <p:cNvPr id="18" name="Google Shape;389;p31">
            <a:extLst>
              <a:ext uri="{FF2B5EF4-FFF2-40B4-BE49-F238E27FC236}">
                <a16:creationId xmlns:a16="http://schemas.microsoft.com/office/drawing/2014/main" id="{AFF728C5-D31D-2661-7F19-533A74D4BBF7}"/>
              </a:ext>
            </a:extLst>
          </p:cNvPr>
          <p:cNvSpPr/>
          <p:nvPr/>
        </p:nvSpPr>
        <p:spPr>
          <a:xfrm>
            <a:off x="5792506" y="1864233"/>
            <a:ext cx="1962241" cy="7329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0;p31">
            <a:extLst>
              <a:ext uri="{FF2B5EF4-FFF2-40B4-BE49-F238E27FC236}">
                <a16:creationId xmlns:a16="http://schemas.microsoft.com/office/drawing/2014/main" id="{835845B0-7215-1FBE-EEAF-69950448ED02}"/>
              </a:ext>
            </a:extLst>
          </p:cNvPr>
          <p:cNvSpPr txBox="1">
            <a:spLocks/>
          </p:cNvSpPr>
          <p:nvPr/>
        </p:nvSpPr>
        <p:spPr>
          <a:xfrm>
            <a:off x="3351496" y="2888167"/>
            <a:ext cx="178551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RGB (200,200,200)</a:t>
            </a:r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7B53B2B5-9E49-005A-960F-C1BED9D9ED60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8</a:t>
            </a:r>
          </a:p>
        </p:txBody>
      </p:sp>
      <p:pic>
        <p:nvPicPr>
          <p:cNvPr id="6" name="Image 5" descr="Une image contenant Rectangle, Post-it, art, conception&#10;&#10;Description générée automatiquement">
            <a:extLst>
              <a:ext uri="{FF2B5EF4-FFF2-40B4-BE49-F238E27FC236}">
                <a16:creationId xmlns:a16="http://schemas.microsoft.com/office/drawing/2014/main" id="{96414307-AE18-661E-0CB3-742D069F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2" y="2359200"/>
            <a:ext cx="1711526" cy="2282034"/>
          </a:xfrm>
          <a:prstGeom prst="rect">
            <a:avLst/>
          </a:prstGeom>
        </p:spPr>
      </p:pic>
      <p:cxnSp>
        <p:nvCxnSpPr>
          <p:cNvPr id="7" name="Google Shape;510;p36">
            <a:extLst>
              <a:ext uri="{FF2B5EF4-FFF2-40B4-BE49-F238E27FC236}">
                <a16:creationId xmlns:a16="http://schemas.microsoft.com/office/drawing/2014/main" id="{F43F1238-7FC0-2DE3-694E-5E8AB5C43BAA}"/>
              </a:ext>
            </a:extLst>
          </p:cNvPr>
          <p:cNvCxnSpPr>
            <a:cxnSpLocks/>
          </p:cNvCxnSpPr>
          <p:nvPr/>
        </p:nvCxnSpPr>
        <p:spPr>
          <a:xfrm flipH="1">
            <a:off x="2835965" y="2902313"/>
            <a:ext cx="775252" cy="231826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5" name="Image 14" descr="Une image contenant texte, Rectangle, écriture manuscrite, enveloppe&#10;&#10;Description générée automatiquement">
            <a:extLst>
              <a:ext uri="{FF2B5EF4-FFF2-40B4-BE49-F238E27FC236}">
                <a16:creationId xmlns:a16="http://schemas.microsoft.com/office/drawing/2014/main" id="{540E7DF0-7B53-0C2F-6E21-259E9F4DA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4" b="1697"/>
          <a:stretch/>
        </p:blipFill>
        <p:spPr>
          <a:xfrm>
            <a:off x="6228522" y="2992101"/>
            <a:ext cx="1126435" cy="12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73082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#3: data extraction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072122" y="1608667"/>
            <a:ext cx="2410080" cy="8879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446725" y="206607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Division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into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81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individual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sensors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" name="Google Shape;389;p31">
            <a:extLst>
              <a:ext uri="{FF2B5EF4-FFF2-40B4-BE49-F238E27FC236}">
                <a16:creationId xmlns:a16="http://schemas.microsoft.com/office/drawing/2014/main" id="{9E537334-5CBA-647D-39DC-275618FEC4E9}"/>
              </a:ext>
            </a:extLst>
          </p:cNvPr>
          <p:cNvSpPr/>
          <p:nvPr/>
        </p:nvSpPr>
        <p:spPr>
          <a:xfrm>
            <a:off x="5240860" y="1695945"/>
            <a:ext cx="2566859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506551" y="1925678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One of the 81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sensors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" name="Image 21" descr="Une image contenant Dessin d’enfant, rouge, art&#10;&#10;Description générée automatiquement">
            <a:extLst>
              <a:ext uri="{FF2B5EF4-FFF2-40B4-BE49-F238E27FC236}">
                <a16:creationId xmlns:a16="http://schemas.microsoft.com/office/drawing/2014/main" id="{CB0ECAD1-EA1E-E355-20B7-2EE51D4F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92" y="3028621"/>
            <a:ext cx="1243345" cy="1235317"/>
          </a:xfrm>
          <a:prstGeom prst="rect">
            <a:avLst/>
          </a:prstGeom>
        </p:spPr>
      </p:pic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9FBCC5DB-F72F-78E9-D89D-3F49C66798E9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9</a:t>
            </a:r>
          </a:p>
        </p:txBody>
      </p:sp>
      <p:pic>
        <p:nvPicPr>
          <p:cNvPr id="20" name="Image 19" descr="Une image contenant motif, Rectangle, carré, vert&#10;&#10;Description générée automatiquement">
            <a:extLst>
              <a:ext uri="{FF2B5EF4-FFF2-40B4-BE49-F238E27FC236}">
                <a16:creationId xmlns:a16="http://schemas.microsoft.com/office/drawing/2014/main" id="{A4B7D1AB-211F-115D-C29D-98E51A2FC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04" r="2147" b="-1"/>
          <a:stretch/>
        </p:blipFill>
        <p:spPr>
          <a:xfrm>
            <a:off x="2081494" y="2948002"/>
            <a:ext cx="1509845" cy="1511369"/>
          </a:xfrm>
          <a:prstGeom prst="rect">
            <a:avLst/>
          </a:prstGeom>
        </p:spPr>
      </p:pic>
      <p:pic>
        <p:nvPicPr>
          <p:cNvPr id="23" name="Image 22" descr="Une image contenant texte, vert, Rectangle&#10;&#10;Description générée automatiquement">
            <a:extLst>
              <a:ext uri="{FF2B5EF4-FFF2-40B4-BE49-F238E27FC236}">
                <a16:creationId xmlns:a16="http://schemas.microsoft.com/office/drawing/2014/main" id="{9E06E09B-2E79-6698-F943-2D92D31AB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9" t="7685" b="7100"/>
          <a:stretch/>
        </p:blipFill>
        <p:spPr>
          <a:xfrm>
            <a:off x="5885218" y="2981558"/>
            <a:ext cx="1108290" cy="1079537"/>
          </a:xfrm>
          <a:prstGeom prst="rect">
            <a:avLst/>
          </a:prstGeom>
        </p:spPr>
      </p:pic>
      <p:pic>
        <p:nvPicPr>
          <p:cNvPr id="25" name="Image 24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E8EF7618-63F0-BE0A-75B1-C81426652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10" y="2547772"/>
            <a:ext cx="1164947" cy="20710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EEEC82-B6E1-3D6C-7035-338B1892E2DA}"/>
              </a:ext>
            </a:extLst>
          </p:cNvPr>
          <p:cNvSpPr/>
          <p:nvPr/>
        </p:nvSpPr>
        <p:spPr>
          <a:xfrm>
            <a:off x="2352261" y="3013155"/>
            <a:ext cx="112643" cy="119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courbe vers le bas 27">
            <a:extLst>
              <a:ext uri="{FF2B5EF4-FFF2-40B4-BE49-F238E27FC236}">
                <a16:creationId xmlns:a16="http://schemas.microsoft.com/office/drawing/2014/main" id="{7831AC99-B650-3685-20F7-79AC284BD712}"/>
              </a:ext>
            </a:extLst>
          </p:cNvPr>
          <p:cNvSpPr/>
          <p:nvPr/>
        </p:nvSpPr>
        <p:spPr>
          <a:xfrm>
            <a:off x="2405270" y="2541741"/>
            <a:ext cx="3544955" cy="329547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7ED2B8-5BCA-792D-5E77-AF30870655CB}"/>
              </a:ext>
            </a:extLst>
          </p:cNvPr>
          <p:cNvSpPr/>
          <p:nvPr/>
        </p:nvSpPr>
        <p:spPr>
          <a:xfrm>
            <a:off x="6308035" y="3365613"/>
            <a:ext cx="309344" cy="3317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Google Shape;510;p36">
            <a:extLst>
              <a:ext uri="{FF2B5EF4-FFF2-40B4-BE49-F238E27FC236}">
                <a16:creationId xmlns:a16="http://schemas.microsoft.com/office/drawing/2014/main" id="{9E9F7269-0ADB-8076-C7C9-C1D4743A66ED}"/>
              </a:ext>
            </a:extLst>
          </p:cNvPr>
          <p:cNvCxnSpPr>
            <a:cxnSpLocks/>
          </p:cNvCxnSpPr>
          <p:nvPr/>
        </p:nvCxnSpPr>
        <p:spPr>
          <a:xfrm flipH="1">
            <a:off x="6524289" y="3365613"/>
            <a:ext cx="538217" cy="1658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Google Shape;380;p31">
            <a:extLst>
              <a:ext uri="{FF2B5EF4-FFF2-40B4-BE49-F238E27FC236}">
                <a16:creationId xmlns:a16="http://schemas.microsoft.com/office/drawing/2014/main" id="{283D0AB6-45D7-8DD1-F41F-4607CF99F515}"/>
              </a:ext>
            </a:extLst>
          </p:cNvPr>
          <p:cNvSpPr txBox="1">
            <a:spLocks/>
          </p:cNvSpPr>
          <p:nvPr/>
        </p:nvSpPr>
        <p:spPr>
          <a:xfrm>
            <a:off x="7040196" y="3357987"/>
            <a:ext cx="2095935" cy="3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Average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RGB values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calculated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in  the center of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this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25101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#4: data </a:t>
            </a:r>
            <a:r>
              <a:rPr lang="fr-FR" sz="4000" dirty="0" err="1"/>
              <a:t>recording</a:t>
            </a:r>
            <a:endParaRPr lang="fr-FR" sz="4000" dirty="0"/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3743759" y="1678506"/>
            <a:ext cx="2234222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3743759" y="2043422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CSV file for 4 captures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with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 2 seconds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7" name="Image 6" descr="Une image contenant texte, capture d’écran, nombre, Tracé&#10;&#10;Description générée automatiquement">
            <a:extLst>
              <a:ext uri="{FF2B5EF4-FFF2-40B4-BE49-F238E27FC236}">
                <a16:creationId xmlns:a16="http://schemas.microsoft.com/office/drawing/2014/main" id="{A4A676BD-1B67-AEC8-D3C4-0C643BA6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50"/>
          <a:stretch/>
        </p:blipFill>
        <p:spPr>
          <a:xfrm>
            <a:off x="3578006" y="2498706"/>
            <a:ext cx="2704124" cy="2175335"/>
          </a:xfrm>
          <a:prstGeom prst="rect">
            <a:avLst/>
          </a:prstGeom>
        </p:spPr>
      </p:pic>
      <p:cxnSp>
        <p:nvCxnSpPr>
          <p:cNvPr id="10" name="Google Shape;510;p36">
            <a:extLst>
              <a:ext uri="{FF2B5EF4-FFF2-40B4-BE49-F238E27FC236}">
                <a16:creationId xmlns:a16="http://schemas.microsoft.com/office/drawing/2014/main" id="{1618DEB1-CC4D-AF13-6793-37F68D6C16A8}"/>
              </a:ext>
            </a:extLst>
          </p:cNvPr>
          <p:cNvCxnSpPr>
            <a:cxnSpLocks/>
          </p:cNvCxnSpPr>
          <p:nvPr/>
        </p:nvCxnSpPr>
        <p:spPr>
          <a:xfrm>
            <a:off x="2628900" y="2963482"/>
            <a:ext cx="1302238" cy="28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380;p31">
            <a:extLst>
              <a:ext uri="{FF2B5EF4-FFF2-40B4-BE49-F238E27FC236}">
                <a16:creationId xmlns:a16="http://schemas.microsoft.com/office/drawing/2014/main" id="{6EB1537F-8933-B393-5609-1833BF870F7D}"/>
              </a:ext>
            </a:extLst>
          </p:cNvPr>
          <p:cNvSpPr txBox="1">
            <a:spLocks/>
          </p:cNvSpPr>
          <p:nvPr/>
        </p:nvSpPr>
        <p:spPr>
          <a:xfrm>
            <a:off x="424297" y="2780782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Acquisition time</a:t>
            </a:r>
          </a:p>
        </p:txBody>
      </p:sp>
      <p:cxnSp>
        <p:nvCxnSpPr>
          <p:cNvPr id="18" name="Google Shape;510;p36">
            <a:extLst>
              <a:ext uri="{FF2B5EF4-FFF2-40B4-BE49-F238E27FC236}">
                <a16:creationId xmlns:a16="http://schemas.microsoft.com/office/drawing/2014/main" id="{2B3098B8-84CD-2831-96EC-8E18F0D7AF6E}"/>
              </a:ext>
            </a:extLst>
          </p:cNvPr>
          <p:cNvCxnSpPr>
            <a:cxnSpLocks/>
          </p:cNvCxnSpPr>
          <p:nvPr/>
        </p:nvCxnSpPr>
        <p:spPr>
          <a:xfrm flipH="1">
            <a:off x="5977981" y="3093244"/>
            <a:ext cx="544263" cy="2611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" name="Google Shape;380;p31">
            <a:extLst>
              <a:ext uri="{FF2B5EF4-FFF2-40B4-BE49-F238E27FC236}">
                <a16:creationId xmlns:a16="http://schemas.microsoft.com/office/drawing/2014/main" id="{2069C995-E101-78D0-353D-976C761110F7}"/>
              </a:ext>
            </a:extLst>
          </p:cNvPr>
          <p:cNvSpPr txBox="1">
            <a:spLocks/>
          </p:cNvSpPr>
          <p:nvPr/>
        </p:nvSpPr>
        <p:spPr>
          <a:xfrm>
            <a:off x="6623768" y="3040046"/>
            <a:ext cx="2095935" cy="3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Average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RBG values for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extracted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from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image</a:t>
            </a:r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38CBF3A4-F2A4-5896-2D36-7C8A4E6B3680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1306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535367-0E4E-572A-B0E6-F942E41481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45242" y="2099940"/>
            <a:ext cx="4506770" cy="969300"/>
          </a:xfrm>
        </p:spPr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endParaRPr lang="fr-FR" dirty="0"/>
          </a:p>
        </p:txBody>
      </p:sp>
      <p:grpSp>
        <p:nvGrpSpPr>
          <p:cNvPr id="5" name="Google Shape;738;p46">
            <a:extLst>
              <a:ext uri="{FF2B5EF4-FFF2-40B4-BE49-F238E27FC236}">
                <a16:creationId xmlns:a16="http://schemas.microsoft.com/office/drawing/2014/main" id="{90187440-752E-E956-0BA2-B206AB1BF8C8}"/>
              </a:ext>
            </a:extLst>
          </p:cNvPr>
          <p:cNvGrpSpPr/>
          <p:nvPr/>
        </p:nvGrpSpPr>
        <p:grpSpPr>
          <a:xfrm>
            <a:off x="1900080" y="3583261"/>
            <a:ext cx="367220" cy="356203"/>
            <a:chOff x="7486218" y="2813433"/>
            <a:chExt cx="367220" cy="356203"/>
          </a:xfrm>
        </p:grpSpPr>
        <p:sp>
          <p:nvSpPr>
            <p:cNvPr id="6" name="Google Shape;739;p46">
              <a:extLst>
                <a:ext uri="{FF2B5EF4-FFF2-40B4-BE49-F238E27FC236}">
                  <a16:creationId xmlns:a16="http://schemas.microsoft.com/office/drawing/2014/main" id="{5AD62AD8-2847-A0E4-F440-6A1922CCEB7C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40;p46">
              <a:extLst>
                <a:ext uri="{FF2B5EF4-FFF2-40B4-BE49-F238E27FC236}">
                  <a16:creationId xmlns:a16="http://schemas.microsoft.com/office/drawing/2014/main" id="{2479E955-DB85-D607-C2E2-A902A814B2E6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41;p46">
              <a:extLst>
                <a:ext uri="{FF2B5EF4-FFF2-40B4-BE49-F238E27FC236}">
                  <a16:creationId xmlns:a16="http://schemas.microsoft.com/office/drawing/2014/main" id="{0C551CF9-DC6E-88D8-FCD1-7AC39A0B7B4D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42;p46">
              <a:extLst>
                <a:ext uri="{FF2B5EF4-FFF2-40B4-BE49-F238E27FC236}">
                  <a16:creationId xmlns:a16="http://schemas.microsoft.com/office/drawing/2014/main" id="{EBB71AB6-AFF9-51EB-3CB1-06D91992D15F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43;p46">
            <a:extLst>
              <a:ext uri="{FF2B5EF4-FFF2-40B4-BE49-F238E27FC236}">
                <a16:creationId xmlns:a16="http://schemas.microsoft.com/office/drawing/2014/main" id="{ECD1C5DA-8690-EFDF-5A7D-2E09D1425703}"/>
              </a:ext>
            </a:extLst>
          </p:cNvPr>
          <p:cNvGrpSpPr/>
          <p:nvPr/>
        </p:nvGrpSpPr>
        <p:grpSpPr>
          <a:xfrm>
            <a:off x="1349262" y="1842805"/>
            <a:ext cx="1468883" cy="1457866"/>
            <a:chOff x="2519362" y="2143125"/>
            <a:chExt cx="635000" cy="630238"/>
          </a:xfrm>
        </p:grpSpPr>
        <p:sp>
          <p:nvSpPr>
            <p:cNvPr id="11" name="Google Shape;744;p46">
              <a:extLst>
                <a:ext uri="{FF2B5EF4-FFF2-40B4-BE49-F238E27FC236}">
                  <a16:creationId xmlns:a16="http://schemas.microsoft.com/office/drawing/2014/main" id="{CCF926C0-3EDB-25B6-1D41-07E0D003505F}"/>
                </a:ext>
              </a:extLst>
            </p:cNvPr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45;p46">
              <a:extLst>
                <a:ext uri="{FF2B5EF4-FFF2-40B4-BE49-F238E27FC236}">
                  <a16:creationId xmlns:a16="http://schemas.microsoft.com/office/drawing/2014/main" id="{768AC19B-5A94-5ED6-E661-3C80559BA1FB}"/>
                </a:ext>
              </a:extLst>
            </p:cNvPr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46;p46">
              <a:extLst>
                <a:ext uri="{FF2B5EF4-FFF2-40B4-BE49-F238E27FC236}">
                  <a16:creationId xmlns:a16="http://schemas.microsoft.com/office/drawing/2014/main" id="{F1CF2626-FE1C-0366-34A1-BC1B721CA180}"/>
                </a:ext>
              </a:extLst>
            </p:cNvPr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47;p46">
              <a:extLst>
                <a:ext uri="{FF2B5EF4-FFF2-40B4-BE49-F238E27FC236}">
                  <a16:creationId xmlns:a16="http://schemas.microsoft.com/office/drawing/2014/main" id="{EFA45C5B-6B65-BB5F-3A00-6CDF4A4E6865}"/>
                </a:ext>
              </a:extLst>
            </p:cNvPr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6">
              <a:extLst>
                <a:ext uri="{FF2B5EF4-FFF2-40B4-BE49-F238E27FC236}">
                  <a16:creationId xmlns:a16="http://schemas.microsoft.com/office/drawing/2014/main" id="{F7A6045B-08F9-4C9A-E264-E19E25B4F14F}"/>
                </a:ext>
              </a:extLst>
            </p:cNvPr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6">
              <a:extLst>
                <a:ext uri="{FF2B5EF4-FFF2-40B4-BE49-F238E27FC236}">
                  <a16:creationId xmlns:a16="http://schemas.microsoft.com/office/drawing/2014/main" id="{CE0C1893-AF74-0A13-2B55-647B2136835D}"/>
                </a:ext>
              </a:extLst>
            </p:cNvPr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6">
              <a:extLst>
                <a:ext uri="{FF2B5EF4-FFF2-40B4-BE49-F238E27FC236}">
                  <a16:creationId xmlns:a16="http://schemas.microsoft.com/office/drawing/2014/main" id="{C04DC574-5502-E9ED-24F8-F59F9878850F}"/>
                </a:ext>
              </a:extLst>
            </p:cNvPr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6">
              <a:extLst>
                <a:ext uri="{FF2B5EF4-FFF2-40B4-BE49-F238E27FC236}">
                  <a16:creationId xmlns:a16="http://schemas.microsoft.com/office/drawing/2014/main" id="{F2BE414F-9823-A3B7-08AF-D872B7376812}"/>
                </a:ext>
              </a:extLst>
            </p:cNvPr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752;p46">
            <a:extLst>
              <a:ext uri="{FF2B5EF4-FFF2-40B4-BE49-F238E27FC236}">
                <a16:creationId xmlns:a16="http://schemas.microsoft.com/office/drawing/2014/main" id="{141C2313-4C52-6FB7-5EFA-2D9F819E8340}"/>
              </a:ext>
            </a:extLst>
          </p:cNvPr>
          <p:cNvGrpSpPr/>
          <p:nvPr/>
        </p:nvGrpSpPr>
        <p:grpSpPr>
          <a:xfrm>
            <a:off x="1900080" y="1204036"/>
            <a:ext cx="367220" cy="356203"/>
            <a:chOff x="7486218" y="2813433"/>
            <a:chExt cx="367220" cy="356203"/>
          </a:xfrm>
        </p:grpSpPr>
        <p:sp>
          <p:nvSpPr>
            <p:cNvPr id="20" name="Google Shape;753;p46">
              <a:extLst>
                <a:ext uri="{FF2B5EF4-FFF2-40B4-BE49-F238E27FC236}">
                  <a16:creationId xmlns:a16="http://schemas.microsoft.com/office/drawing/2014/main" id="{C0A0BFCB-4311-DFDB-0C3D-28E4B668C4BE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754;p46">
              <a:extLst>
                <a:ext uri="{FF2B5EF4-FFF2-40B4-BE49-F238E27FC236}">
                  <a16:creationId xmlns:a16="http://schemas.microsoft.com/office/drawing/2014/main" id="{C537429D-DDA0-D2F7-7AED-5A74863E02F9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55;p46">
              <a:extLst>
                <a:ext uri="{FF2B5EF4-FFF2-40B4-BE49-F238E27FC236}">
                  <a16:creationId xmlns:a16="http://schemas.microsoft.com/office/drawing/2014/main" id="{E645AE5F-572D-75CB-CEC3-7C4EA577989A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756;p46">
              <a:extLst>
                <a:ext uri="{FF2B5EF4-FFF2-40B4-BE49-F238E27FC236}">
                  <a16:creationId xmlns:a16="http://schemas.microsoft.com/office/drawing/2014/main" id="{897AE54C-0AFF-0DE9-F763-FB5748B0248A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15;p27">
            <a:extLst>
              <a:ext uri="{FF2B5EF4-FFF2-40B4-BE49-F238E27FC236}">
                <a16:creationId xmlns:a16="http://schemas.microsoft.com/office/drawing/2014/main" id="{4D452DA0-033E-29D1-2519-D948423FC727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3504718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D4C8A6"/>
      </a:dk1>
      <a:lt1>
        <a:srgbClr val="040A3D"/>
      </a:lt1>
      <a:dk2>
        <a:srgbClr val="F1ECC8"/>
      </a:dk2>
      <a:lt2>
        <a:srgbClr val="C5D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4C8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Affichage à l'écran (16:9)</PresentationFormat>
  <Paragraphs>26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Sorts Mill Goudy</vt:lpstr>
      <vt:lpstr>Raleway</vt:lpstr>
      <vt:lpstr>Formal Conference Style Presentation by Slidesgo</vt:lpstr>
      <vt:lpstr>Acquisition system with an Android application</vt:lpstr>
      <vt:lpstr>Feature #1: Image acquisition</vt:lpstr>
      <vt:lpstr>Feature #2: sensor detection </vt:lpstr>
      <vt:lpstr>Feature #3: data extraction</vt:lpstr>
      <vt:lpstr>Feature #4: data recording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AI for VOCs detection on smart clothes</dc:title>
  <dc:creator>Maxime Wissocq</dc:creator>
  <cp:lastModifiedBy>Maxime Wissocq</cp:lastModifiedBy>
  <cp:revision>13</cp:revision>
  <dcterms:modified xsi:type="dcterms:W3CDTF">2024-07-18T03:45:27Z</dcterms:modified>
</cp:coreProperties>
</file>